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12"/>
  </p:notesMasterIdLst>
  <p:sldIdLst>
    <p:sldId id="267" r:id="rId2"/>
    <p:sldId id="258" r:id="rId3"/>
    <p:sldId id="266" r:id="rId4"/>
    <p:sldId id="260" r:id="rId5"/>
    <p:sldId id="261" r:id="rId6"/>
    <p:sldId id="268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CC"/>
    <a:srgbClr val="FFFF00"/>
    <a:srgbClr val="009900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0929"/>
  </p:normalViewPr>
  <p:slideViewPr>
    <p:cSldViewPr>
      <p:cViewPr varScale="1">
        <p:scale>
          <a:sx n="87" d="100"/>
          <a:sy n="87" d="100"/>
        </p:scale>
        <p:origin x="-18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Klicken Sie, um die Textformatierung des Masters zu bearbeiten.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E4CE1AE8-7C21-4A1B-95F9-76D4806553C4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 type="none" w="sm" len="sm"/>
            <a:tailEnd type="none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838200"/>
            <a:ext cx="609600" cy="6019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 type="none" w="sm" len="sm"/>
            <a:tailEnd type="none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286000"/>
            <a:ext cx="7772400" cy="1101725"/>
          </a:xfrm>
          <a:noFill/>
        </p:spPr>
        <p:txBody>
          <a:bodyPr/>
          <a:lstStyle>
            <a:lvl1pPr>
              <a:defRPr>
                <a:solidFill>
                  <a:srgbClr val="000099"/>
                </a:solidFill>
              </a:defRPr>
            </a:lvl1pPr>
          </a:lstStyle>
          <a:p>
            <a:r>
              <a:rPr lang="de-DE"/>
              <a:t>Klicken Sie, um das Format des Titel-Masters zu bearbeiten.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de-DE"/>
              <a:t>Klicken Sie, um das Format des Untertitel-Masters zu bearbeiten.</a:t>
            </a:r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24650" y="228600"/>
            <a:ext cx="2038350" cy="57912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28600"/>
            <a:ext cx="5962650" cy="57912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01000" cy="5715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609600" y="990600"/>
            <a:ext cx="8153400" cy="5029200"/>
          </a:xfrm>
        </p:spPr>
        <p:txBody>
          <a:bodyPr/>
          <a:lstStyle/>
          <a:p>
            <a:pPr lvl="0"/>
            <a:endParaRPr lang="de-DE" noProof="0" smtClean="0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9906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62500" y="990600"/>
            <a:ext cx="40005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 type="none" w="sm" len="sm"/>
            <a:tailEnd type="none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gray">
          <a:xfrm>
            <a:off x="609600" y="228600"/>
            <a:ext cx="8001000" cy="57150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vert="horz" wrap="square" lIns="50800" tIns="20638" rIns="50800" bIns="206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Titel</a:t>
            </a:r>
            <a:endParaRPr lang="de-DE" smtClean="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8350250" y="6532563"/>
            <a:ext cx="336550" cy="17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50800" tIns="20638" rIns="50800" bIns="20638">
            <a:spAutoFit/>
          </a:bodyPr>
          <a:lstStyle/>
          <a:p>
            <a:pPr defTabSz="479425">
              <a:lnSpc>
                <a:spcPct val="97000"/>
              </a:lnSpc>
              <a:defRPr/>
            </a:pPr>
            <a:fld id="{CD91DCE3-1AAC-4BEF-B8C3-B32C84BC8517}" type="slidenum">
              <a:rPr lang="en-GB" sz="900" b="1">
                <a:latin typeface="Arial" charset="0"/>
              </a:rPr>
              <a:pPr defTabSz="479425">
                <a:lnSpc>
                  <a:spcPct val="97000"/>
                </a:lnSpc>
                <a:defRPr/>
              </a:pPr>
              <a:t>‹Nr.›</a:t>
            </a:fld>
            <a:endParaRPr lang="en-GB" sz="900" b="1">
              <a:latin typeface="Arial" charset="0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90600"/>
            <a:ext cx="8153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3025" tIns="36512" rIns="73025" bIns="365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Klicken Sie, um die Formate des Vorlagentextes zu bearbeiten</a:t>
            </a:r>
          </a:p>
          <a:p>
            <a:pPr lvl="1"/>
            <a:r>
              <a:rPr lang="en-GB" smtClean="0"/>
              <a:t> Zweite Ebene</a:t>
            </a:r>
          </a:p>
          <a:p>
            <a:pPr lvl="2"/>
            <a:r>
              <a:rPr lang="en-GB" smtClean="0"/>
              <a:t> Dritte Ebene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609600" y="6429375"/>
            <a:ext cx="3276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de-DE" sz="1200" dirty="0">
                <a:solidFill>
                  <a:srgbClr val="000099"/>
                </a:solidFill>
                <a:latin typeface="Arial" charset="0"/>
              </a:rPr>
              <a:t>Udo</a:t>
            </a:r>
            <a:r>
              <a:rPr lang="en-GB" sz="1200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GB" sz="1200" dirty="0" err="1">
                <a:solidFill>
                  <a:srgbClr val="000099"/>
                </a:solidFill>
                <a:latin typeface="Arial" charset="0"/>
              </a:rPr>
              <a:t>Kebschull</a:t>
            </a:r>
            <a:endParaRPr lang="en-GB" sz="1200" dirty="0">
              <a:solidFill>
                <a:srgbClr val="000099"/>
              </a:solidFill>
              <a:latin typeface="Arial" charset="0"/>
            </a:endParaRPr>
          </a:p>
          <a:p>
            <a:pPr>
              <a:defRPr/>
            </a:pPr>
            <a:r>
              <a:rPr lang="en-GB" sz="1200" dirty="0">
                <a:solidFill>
                  <a:srgbClr val="000099"/>
                </a:solidFill>
                <a:latin typeface="Arial" charset="0"/>
              </a:rPr>
              <a:t>University of Heidelberg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0" y="838200"/>
            <a:ext cx="609600" cy="6019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 type="none" w="sm" len="sm"/>
            <a:tailEnd type="none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>
    <p:zoom/>
  </p:transition>
  <p:txStyles>
    <p:titleStyle>
      <a:lvl1pPr algn="l" defTabSz="479425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+mj-lt"/>
          <a:ea typeface="+mj-ea"/>
          <a:cs typeface="+mj-cs"/>
        </a:defRPr>
      </a:lvl1pPr>
      <a:lvl2pPr algn="l" defTabSz="479425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2pPr>
      <a:lvl3pPr algn="l" defTabSz="479425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3pPr>
      <a:lvl4pPr algn="l" defTabSz="479425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4pPr>
      <a:lvl5pPr algn="l" defTabSz="479425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5pPr>
      <a:lvl6pPr marL="457200" algn="l" defTabSz="479425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6pPr>
      <a:lvl7pPr marL="914400" algn="l" defTabSz="479425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7pPr>
      <a:lvl8pPr marL="1371600" algn="l" defTabSz="479425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8pPr>
      <a:lvl9pPr marL="1828800" algn="l" defTabSz="479425" rtl="0" eaLnBrk="0" fontAlgn="base" hangingPunct="0">
        <a:lnSpc>
          <a:spcPct val="87000"/>
        </a:lnSpc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9pPr>
    </p:titleStyle>
    <p:bodyStyle>
      <a:lvl1pPr marL="482600" indent="-482600" algn="l" defTabSz="479425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accent1"/>
        </a:buClr>
        <a:buSzPct val="100000"/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1052513" indent="-379413" algn="l" defTabSz="479425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accent2"/>
        </a:buClr>
        <a:buSzPct val="100000"/>
        <a:buChar char="•"/>
        <a:defRPr sz="2400" b="1">
          <a:solidFill>
            <a:schemeClr val="tx1"/>
          </a:solidFill>
          <a:latin typeface="+mn-lt"/>
        </a:defRPr>
      </a:lvl2pPr>
      <a:lvl3pPr marL="1439863" indent="-196850" algn="l" defTabSz="479425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2400" b="1">
          <a:solidFill>
            <a:schemeClr val="tx1"/>
          </a:solidFill>
          <a:latin typeface="+mn-lt"/>
        </a:defRPr>
      </a:lvl3pPr>
      <a:lvl4pPr marL="1766888" indent="-136525" algn="l" defTabSz="479425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b="1">
          <a:solidFill>
            <a:schemeClr val="tx1"/>
          </a:solidFill>
          <a:latin typeface="+mn-lt"/>
        </a:defRPr>
      </a:lvl4pPr>
      <a:lvl5pPr marL="2117725" indent="-160338" algn="l" defTabSz="479425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600" b="1">
          <a:solidFill>
            <a:schemeClr val="tx1"/>
          </a:solidFill>
          <a:latin typeface="+mn-lt"/>
        </a:defRPr>
      </a:lvl5pPr>
      <a:lvl6pPr marL="2574925" indent="-160338" algn="l" defTabSz="479425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600" b="1">
          <a:solidFill>
            <a:schemeClr val="tx1"/>
          </a:solidFill>
          <a:latin typeface="+mn-lt"/>
        </a:defRPr>
      </a:lvl6pPr>
      <a:lvl7pPr marL="3032125" indent="-160338" algn="l" defTabSz="479425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600" b="1">
          <a:solidFill>
            <a:schemeClr val="tx1"/>
          </a:solidFill>
          <a:latin typeface="+mn-lt"/>
        </a:defRPr>
      </a:lvl7pPr>
      <a:lvl8pPr marL="3489325" indent="-160338" algn="l" defTabSz="479425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600" b="1">
          <a:solidFill>
            <a:schemeClr val="tx1"/>
          </a:solidFill>
          <a:latin typeface="+mn-lt"/>
        </a:defRPr>
      </a:lvl8pPr>
      <a:lvl9pPr marL="3946525" indent="-160338" algn="l" defTabSz="479425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5357813"/>
            <a:ext cx="2071688" cy="129063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med" len="lg"/>
          </a:ln>
        </p:spPr>
      </p:pic>
      <p:sp>
        <p:nvSpPr>
          <p:cNvPr id="4099" name="Rectangle 1030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623888"/>
          </a:xfrm>
          <a:noFill/>
        </p:spPr>
        <p:txBody>
          <a:bodyPr/>
          <a:lstStyle/>
          <a:p>
            <a:r>
              <a:rPr lang="en-GB" sz="4400" smtClean="0"/>
              <a:t>Audio Visual Hints</a:t>
            </a:r>
          </a:p>
        </p:txBody>
      </p:sp>
      <p:sp>
        <p:nvSpPr>
          <p:cNvPr id="4100" name="Rectangle 103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1752600"/>
          </a:xfrm>
        </p:spPr>
        <p:txBody>
          <a:bodyPr/>
          <a:lstStyle/>
          <a:p>
            <a:r>
              <a:rPr lang="en-GB" smtClean="0"/>
              <a:t>Prepared for DATE 0</a:t>
            </a:r>
            <a:r>
              <a:rPr lang="de-DE" smtClean="0"/>
              <a:t>9</a:t>
            </a:r>
            <a:endParaRPr lang="en-GB" smtClean="0"/>
          </a:p>
          <a:p>
            <a:r>
              <a:rPr lang="en-GB" smtClean="0"/>
              <a:t>Udo Kebschull</a:t>
            </a:r>
          </a:p>
          <a:p>
            <a:r>
              <a:rPr lang="en-GB" smtClean="0"/>
              <a:t>Put your name and affiliation here.</a:t>
            </a:r>
          </a:p>
        </p:txBody>
      </p:sp>
      <p:sp>
        <p:nvSpPr>
          <p:cNvPr id="4101" name="Rectangle 1029"/>
          <p:cNvSpPr>
            <a:spLocks noChangeArrowheads="1"/>
          </p:cNvSpPr>
          <p:nvPr/>
        </p:nvSpPr>
        <p:spPr bwMode="auto">
          <a:xfrm>
            <a:off x="3276600" y="6102350"/>
            <a:ext cx="55276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GB" b="1">
                <a:latin typeface="Arial" charset="0"/>
              </a:rPr>
              <a:t>Logos are allowed on this page only!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Example: A Diagram</a:t>
            </a:r>
          </a:p>
        </p:txBody>
      </p:sp>
      <p:graphicFrame>
        <p:nvGraphicFramePr>
          <p:cNvPr id="1026" name="Object 9"/>
          <p:cNvGraphicFramePr>
            <a:graphicFrameLocks noChangeAspect="1"/>
          </p:cNvGraphicFramePr>
          <p:nvPr>
            <p:ph type="chart" idx="1"/>
          </p:nvPr>
        </p:nvGraphicFramePr>
        <p:xfrm>
          <a:off x="609600" y="990600"/>
          <a:ext cx="8153400" cy="5029200"/>
        </p:xfrm>
        <a:graphic>
          <a:graphicData uri="http://schemas.openxmlformats.org/presentationml/2006/ole">
            <p:oleObj spid="_x0000_s1026" name="Diagramm" r:id="rId3" imgW="7772705" imgH="4800905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4056063" y="1371600"/>
            <a:ext cx="3825875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85763" indent="-385763" eaLnBrk="1" hangingPunct="1">
              <a:lnSpc>
                <a:spcPct val="87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l"/>
            </a:pPr>
            <a:endParaRPr lang="de-DE">
              <a:latin typeface="Arial" charset="0"/>
            </a:endParaRPr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Audio Visual Guidelines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mtClean="0"/>
              <a:t>Introduction</a:t>
            </a:r>
          </a:p>
          <a:p>
            <a:r>
              <a:rPr lang="en-GB" smtClean="0"/>
              <a:t>Electronic projection</a:t>
            </a:r>
          </a:p>
          <a:p>
            <a:r>
              <a:rPr lang="en-GB" smtClean="0"/>
              <a:t>Presentation Installation</a:t>
            </a:r>
          </a:p>
          <a:p>
            <a:r>
              <a:rPr lang="en-GB" smtClean="0"/>
              <a:t>Form considerations</a:t>
            </a:r>
          </a:p>
          <a:p>
            <a:pPr lvl="1"/>
            <a:r>
              <a:rPr lang="en-GB" smtClean="0"/>
              <a:t>General remarks</a:t>
            </a:r>
          </a:p>
          <a:p>
            <a:pPr lvl="1"/>
            <a:r>
              <a:rPr lang="en-GB" smtClean="0"/>
              <a:t>Choice of templates</a:t>
            </a:r>
          </a:p>
          <a:p>
            <a:pPr lvl="1"/>
            <a:r>
              <a:rPr lang="en-GB" smtClean="0"/>
              <a:t>Colours</a:t>
            </a:r>
          </a:p>
          <a:p>
            <a:pPr lvl="1"/>
            <a:r>
              <a:rPr lang="en-GB" smtClean="0"/>
              <a:t>Tips</a:t>
            </a:r>
          </a:p>
          <a:p>
            <a:r>
              <a:rPr lang="en-GB" smtClean="0"/>
              <a:t>Example</a:t>
            </a:r>
            <a:br>
              <a:rPr lang="en-GB" smtClean="0"/>
            </a:br>
            <a:endParaRPr lang="en-GB" smtClean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785813" y="4627563"/>
            <a:ext cx="75961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60000"/>
              </a:spcBef>
            </a:pPr>
            <a:r>
              <a:rPr lang="en-US" b="1">
                <a:solidFill>
                  <a:schemeClr val="accent1"/>
                </a:solidFill>
                <a:latin typeface="Arial" charset="0"/>
              </a:rPr>
              <a:t>Your presentation to the audience should be less formal and less analytical and you must make every word count!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Introduction</a:t>
            </a:r>
          </a:p>
        </p:txBody>
      </p:sp>
      <p:sp>
        <p:nvSpPr>
          <p:cNvPr id="6148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mtClean="0"/>
              <a:t>Carefully read the </a:t>
            </a:r>
            <a:r>
              <a:rPr lang="en-GB" smtClean="0">
                <a:solidFill>
                  <a:schemeClr val="accent2"/>
                </a:solidFill>
              </a:rPr>
              <a:t>”Guidelines for Audio-Visual Presentation”</a:t>
            </a:r>
          </a:p>
          <a:p>
            <a:r>
              <a:rPr lang="en-GB" smtClean="0"/>
              <a:t>Remember: Your written paper is available to your audience prior to your presentation</a:t>
            </a:r>
          </a:p>
          <a:p>
            <a:pPr lvl="1"/>
            <a:r>
              <a:rPr lang="en-GB" smtClean="0"/>
              <a:t>It  presents your contribution in detail</a:t>
            </a:r>
          </a:p>
          <a:p>
            <a:pPr lvl="1"/>
            <a:r>
              <a:rPr lang="en-GB" smtClean="0"/>
              <a:t>Many of those in the audience will have already read or glanced through your paper.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7"/>
          <p:cNvSpPr>
            <a:spLocks noChangeArrowheads="1"/>
          </p:cNvSpPr>
          <p:nvPr/>
        </p:nvSpPr>
        <p:spPr bwMode="auto">
          <a:xfrm>
            <a:off x="792163" y="1184275"/>
            <a:ext cx="7494613" cy="1422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6038" tIns="46038" rIns="46038" bIns="46038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GB" b="1" dirty="0">
                <a:solidFill>
                  <a:schemeClr val="accent2"/>
                </a:solidFill>
                <a:latin typeface="Arial" charset="0"/>
              </a:rPr>
              <a:t>DATE will only support one means of visual aid consisting of the use of a video projector connected to a desktop computer with PowerPoint</a:t>
            </a:r>
            <a:r>
              <a:rPr lang="de-DE" b="1" dirty="0">
                <a:solidFill>
                  <a:schemeClr val="accent2"/>
                </a:solidFill>
                <a:latin typeface="Arial" charset="0"/>
              </a:rPr>
              <a:t> 2007 </a:t>
            </a:r>
            <a:r>
              <a:rPr lang="de-DE" b="1" dirty="0" err="1" smtClean="0">
                <a:solidFill>
                  <a:schemeClr val="accent2"/>
                </a:solidFill>
                <a:latin typeface="Arial" charset="0"/>
              </a:rPr>
              <a:t>OpenOffice</a:t>
            </a:r>
            <a:r>
              <a:rPr lang="de-DE" b="1" dirty="0" smtClean="0">
                <a:solidFill>
                  <a:schemeClr val="accent2"/>
                </a:solidFill>
                <a:latin typeface="Arial" charset="0"/>
              </a:rPr>
              <a:t> 3.0 </a:t>
            </a:r>
            <a:r>
              <a:rPr lang="de-DE" b="1" dirty="0" err="1" smtClean="0">
                <a:solidFill>
                  <a:schemeClr val="accent2"/>
                </a:solidFill>
                <a:latin typeface="Arial" charset="0"/>
              </a:rPr>
              <a:t>or</a:t>
            </a:r>
            <a:r>
              <a:rPr lang="de-DE" b="1" dirty="0" smtClean="0">
                <a:solidFill>
                  <a:schemeClr val="accent2"/>
                </a:solidFill>
                <a:latin typeface="Arial" charset="0"/>
              </a:rPr>
              <a:t> Acrobat </a:t>
            </a:r>
            <a:r>
              <a:rPr lang="de-DE" b="1" dirty="0">
                <a:solidFill>
                  <a:schemeClr val="accent2"/>
                </a:solidFill>
                <a:latin typeface="Arial" charset="0"/>
              </a:rPr>
              <a:t>(PDF)</a:t>
            </a:r>
            <a:endParaRPr lang="en-GB" b="1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7171" name="Line 1028"/>
          <p:cNvSpPr>
            <a:spLocks noChangeShapeType="1"/>
          </p:cNvSpPr>
          <p:nvPr/>
        </p:nvSpPr>
        <p:spPr bwMode="auto">
          <a:xfrm>
            <a:off x="1323975" y="3141663"/>
            <a:ext cx="61372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7172" name="Rectangle 10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Electronic Projection</a:t>
            </a:r>
          </a:p>
        </p:txBody>
      </p:sp>
      <p:sp>
        <p:nvSpPr>
          <p:cNvPr id="7173" name="Rectangle 1032"/>
          <p:cNvSpPr>
            <a:spLocks noGrp="1" noChangeArrowheads="1"/>
          </p:cNvSpPr>
          <p:nvPr>
            <p:ph type="body" idx="1"/>
          </p:nvPr>
        </p:nvSpPr>
        <p:spPr>
          <a:xfrm>
            <a:off x="609600" y="3505200"/>
            <a:ext cx="8153400" cy="2514600"/>
          </a:xfrm>
        </p:spPr>
        <p:txBody>
          <a:bodyPr/>
          <a:lstStyle/>
          <a:p>
            <a:r>
              <a:rPr lang="en-GB" smtClean="0"/>
              <a:t>PowerPoint recommended for the following reasons:</a:t>
            </a:r>
          </a:p>
          <a:p>
            <a:pPr lvl="1"/>
            <a:r>
              <a:rPr lang="en-GB" smtClean="0"/>
              <a:t>By far the most popular program</a:t>
            </a:r>
          </a:p>
          <a:p>
            <a:pPr lvl="1"/>
            <a:r>
              <a:rPr lang="en-GB" smtClean="0"/>
              <a:t>Good animation capabilities</a:t>
            </a:r>
          </a:p>
          <a:p>
            <a:pPr lvl="1"/>
            <a:r>
              <a:rPr lang="en-GB" smtClean="0"/>
              <a:t>Widely available and well equipped to convert between various formats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001000" cy="519113"/>
          </a:xfrm>
        </p:spPr>
        <p:txBody>
          <a:bodyPr/>
          <a:lstStyle/>
          <a:p>
            <a:r>
              <a:rPr lang="en-GB" sz="3600" smtClean="0"/>
              <a:t>Presentation Installation Procedure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mtClean="0"/>
              <a:t>Information about how and when to make your files available can be found in the "guidelines on slide presentation and preparation" on the DATE web pages </a:t>
            </a:r>
          </a:p>
          <a:p>
            <a:pPr lvl="1">
              <a:lnSpc>
                <a:spcPct val="80000"/>
              </a:lnSpc>
            </a:pPr>
            <a:r>
              <a:rPr lang="en-GB" smtClean="0"/>
              <a:t>www.date-conference.com</a:t>
            </a:r>
          </a:p>
          <a:p>
            <a:pPr lvl="1">
              <a:lnSpc>
                <a:spcPct val="80000"/>
              </a:lnSpc>
            </a:pPr>
            <a:r>
              <a:rPr lang="en-GB" smtClean="0"/>
              <a:t>Read this information carefully!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01000" cy="523875"/>
          </a:xfrm>
        </p:spPr>
        <p:txBody>
          <a:bodyPr/>
          <a:lstStyle/>
          <a:p>
            <a:r>
              <a:rPr lang="en-GB" sz="3600" smtClean="0"/>
              <a:t>Presentation Installation Procedure</a:t>
            </a:r>
            <a:endParaRPr lang="de-DE" sz="3600" smtClean="0"/>
          </a:p>
        </p:txBody>
      </p:sp>
      <p:sp>
        <p:nvSpPr>
          <p:cNvPr id="9219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mtClean="0"/>
              <a:t>There will be pre-conference slide installation facility for DATE 09</a:t>
            </a:r>
          </a:p>
          <a:p>
            <a:pPr lvl="1">
              <a:lnSpc>
                <a:spcPct val="80000"/>
              </a:lnSpc>
            </a:pPr>
            <a:r>
              <a:rPr lang="en-GB" smtClean="0">
                <a:solidFill>
                  <a:schemeClr val="accent2"/>
                </a:solidFill>
              </a:rPr>
              <a:t>This upload service is for back-up only</a:t>
            </a:r>
          </a:p>
          <a:p>
            <a:pPr lvl="2">
              <a:lnSpc>
                <a:spcPct val="80000"/>
              </a:lnSpc>
            </a:pPr>
            <a:r>
              <a:rPr lang="en-GB" smtClean="0"/>
              <a:t>For more information regarding the upload service and the naming convention please refer to the DATE web pages </a:t>
            </a:r>
          </a:p>
          <a:p>
            <a:pPr lvl="1">
              <a:lnSpc>
                <a:spcPct val="80000"/>
              </a:lnSpc>
            </a:pPr>
            <a:r>
              <a:rPr lang="en-GB" smtClean="0">
                <a:solidFill>
                  <a:schemeClr val="accent2"/>
                </a:solidFill>
              </a:rPr>
              <a:t>You need to upload and check your presentation on-site</a:t>
            </a:r>
          </a:p>
          <a:p>
            <a:pPr lvl="2">
              <a:lnSpc>
                <a:spcPct val="80000"/>
              </a:lnSpc>
            </a:pPr>
            <a:r>
              <a:rPr lang="en-GB" smtClean="0"/>
              <a:t>There are upload stations and rehearsal rooms</a:t>
            </a:r>
          </a:p>
          <a:p>
            <a:pPr lvl="1">
              <a:lnSpc>
                <a:spcPct val="80000"/>
              </a:lnSpc>
            </a:pPr>
            <a:r>
              <a:rPr lang="en-GB" smtClean="0"/>
              <a:t>Use a memory stick or CD-ROM to transport your presentation to the DATE venue</a:t>
            </a:r>
          </a:p>
          <a:p>
            <a:pPr lvl="1">
              <a:lnSpc>
                <a:spcPct val="80000"/>
              </a:lnSpc>
            </a:pPr>
            <a:r>
              <a:rPr lang="en-GB" smtClean="0">
                <a:solidFill>
                  <a:schemeClr val="accent1"/>
                </a:solidFill>
              </a:rPr>
              <a:t>Using your own laptop for the presentation is not recommended</a:t>
            </a:r>
          </a:p>
          <a:p>
            <a:pPr>
              <a:lnSpc>
                <a:spcPct val="80000"/>
              </a:lnSpc>
            </a:pPr>
            <a:r>
              <a:rPr lang="en-GB" smtClean="0"/>
              <a:t>There will be technicians available to guide you in any case of trouble</a:t>
            </a:r>
          </a:p>
          <a:p>
            <a:endParaRPr lang="de-DE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Choice of Templates</a:t>
            </a:r>
            <a:endParaRPr lang="en-US" smtClean="0"/>
          </a:p>
        </p:txBody>
      </p:sp>
      <p:sp>
        <p:nvSpPr>
          <p:cNvPr id="10243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mtClean="0"/>
              <a:t>Proven to be well suited for technical presentations</a:t>
            </a:r>
          </a:p>
          <a:p>
            <a:r>
              <a:rPr lang="en-GB" smtClean="0"/>
              <a:t>Well suited for the possible publication on WWW</a:t>
            </a:r>
          </a:p>
          <a:p>
            <a:r>
              <a:rPr lang="en-GB" smtClean="0"/>
              <a:t>Provide more than usual space to accommodate the often different needs of a technical presentation versus a business presentation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0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Colours</a:t>
            </a:r>
          </a:p>
        </p:txBody>
      </p:sp>
      <p:sp>
        <p:nvSpPr>
          <p:cNvPr id="11267" name="Rectangle 307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mtClean="0"/>
              <a:t>Try to use only the 8 colours of the colour scheme. They are the only ones that convert for black and white printing</a:t>
            </a:r>
          </a:p>
          <a:p>
            <a:r>
              <a:rPr lang="en-GB" smtClean="0"/>
              <a:t>The distinction between </a:t>
            </a:r>
            <a:r>
              <a:rPr lang="en-GB" smtClean="0">
                <a:solidFill>
                  <a:schemeClr val="accent2"/>
                </a:solidFill>
              </a:rPr>
              <a:t>blue</a:t>
            </a:r>
            <a:r>
              <a:rPr lang="en-GB" smtClean="0"/>
              <a:t> and </a:t>
            </a:r>
            <a:r>
              <a:rPr lang="en-GB" smtClean="0">
                <a:solidFill>
                  <a:schemeClr val="accent1"/>
                </a:solidFill>
              </a:rPr>
              <a:t>red</a:t>
            </a:r>
            <a:r>
              <a:rPr lang="en-GB" smtClean="0"/>
              <a:t> for text and thin lines is especially weak</a:t>
            </a:r>
          </a:p>
          <a:p>
            <a:r>
              <a:rPr lang="en-GB" smtClean="0"/>
              <a:t>Red filled-in objects (circles, rectangles, etc.) with white text are well-suited for highlighting important text</a:t>
            </a:r>
          </a:p>
          <a:p>
            <a:r>
              <a:rPr lang="en-GB" smtClean="0"/>
              <a:t>Be aware that the contrast of your computer monitor is much higher than that of a projector in a partly lit room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Tips</a:t>
            </a:r>
          </a:p>
        </p:txBody>
      </p:sp>
      <p:sp>
        <p:nvSpPr>
          <p:cNvPr id="1229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9600" y="1311275"/>
            <a:ext cx="8153400" cy="4708525"/>
          </a:xfrm>
        </p:spPr>
        <p:txBody>
          <a:bodyPr/>
          <a:lstStyle/>
          <a:p>
            <a:r>
              <a:rPr lang="en-GB" smtClean="0"/>
              <a:t>Use the Microsoft equation editor or MathType</a:t>
            </a:r>
          </a:p>
          <a:p>
            <a:pPr lvl="1"/>
            <a:r>
              <a:rPr lang="en-GB" smtClean="0"/>
              <a:t>Define style and size  the first time</a:t>
            </a:r>
          </a:p>
          <a:p>
            <a:pPr lvl="1"/>
            <a:r>
              <a:rPr lang="en-GB" smtClean="0"/>
              <a:t>Use “recolour” to change from black to white</a:t>
            </a:r>
          </a:p>
          <a:p>
            <a:pPr lvl="1"/>
            <a:r>
              <a:rPr lang="en-GB" smtClean="0"/>
              <a:t>Copy existing equation to make another one with the same specification</a:t>
            </a:r>
          </a:p>
          <a:p>
            <a:r>
              <a:rPr lang="en-GB" smtClean="0"/>
              <a:t>Only use clipart when it helps state your point</a:t>
            </a:r>
          </a:p>
          <a:p>
            <a:r>
              <a:rPr lang="en-GB" smtClean="0"/>
              <a:t>Use at least 1½ pt line width in drawing</a:t>
            </a:r>
          </a:p>
          <a:p>
            <a:r>
              <a:rPr lang="en-GB" smtClean="0"/>
              <a:t>Stick with one transition effect throughout the presentation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VParis010921">
  <a:themeElements>
    <a:clrScheme name="">
      <a:dk1>
        <a:srgbClr val="000000"/>
      </a:dk1>
      <a:lt1>
        <a:srgbClr val="FFFFFF"/>
      </a:lt1>
      <a:dk2>
        <a:srgbClr val="FF9933"/>
      </a:dk2>
      <a:lt2>
        <a:srgbClr val="919191"/>
      </a:lt2>
      <a:accent1>
        <a:srgbClr val="FC0128"/>
      </a:accent1>
      <a:accent2>
        <a:srgbClr val="000099"/>
      </a:accent2>
      <a:accent3>
        <a:srgbClr val="FFFFFF"/>
      </a:accent3>
      <a:accent4>
        <a:srgbClr val="000000"/>
      </a:accent4>
      <a:accent5>
        <a:srgbClr val="FDAAAC"/>
      </a:accent5>
      <a:accent6>
        <a:srgbClr val="00008A"/>
      </a:accent6>
      <a:hlink>
        <a:srgbClr val="00FFFF"/>
      </a:hlink>
      <a:folHlink>
        <a:srgbClr val="339933"/>
      </a:folHlink>
    </a:clrScheme>
    <a:fontScheme name="AVParis01092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sm" len="sm"/>
          <a:tailEnd type="stealth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sm" len="sm"/>
          <a:tailEnd type="stealth" w="med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AVParis01092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VParis01092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VParis01092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VParis01092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VParis01092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VParis01092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VParis01092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482</Words>
  <Application>Microsoft PowerPoint</Application>
  <PresentationFormat>Bildschirmpräsentation (4:3)</PresentationFormat>
  <Paragraphs>58</Paragraphs>
  <Slides>10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Times New Roman</vt:lpstr>
      <vt:lpstr>Arial</vt:lpstr>
      <vt:lpstr>Wingdings</vt:lpstr>
      <vt:lpstr>AVParis010921</vt:lpstr>
      <vt:lpstr>Microsoft Graph 2000-Diagramm</vt:lpstr>
      <vt:lpstr>Audio Visual Hints</vt:lpstr>
      <vt:lpstr>Audio Visual Guidelines</vt:lpstr>
      <vt:lpstr>Introduction</vt:lpstr>
      <vt:lpstr>Electronic Projection</vt:lpstr>
      <vt:lpstr>Presentation Installation Procedure</vt:lpstr>
      <vt:lpstr>Presentation Installation Procedure</vt:lpstr>
      <vt:lpstr>Choice of Templates</vt:lpstr>
      <vt:lpstr>Colours</vt:lpstr>
      <vt:lpstr>Tips</vt:lpstr>
      <vt:lpstr>Example: A Diagram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Audio Visual Hints</dc:title>
  <dc:creator>Udo Kebschull</dc:creator>
  <cp:lastModifiedBy>uk</cp:lastModifiedBy>
  <cp:revision>16</cp:revision>
  <dcterms:created xsi:type="dcterms:W3CDTF">2000-11-06T16:35:25Z</dcterms:created>
  <dcterms:modified xsi:type="dcterms:W3CDTF">2008-12-17T14:13:07Z</dcterms:modified>
</cp:coreProperties>
</file>